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2" r:id="rId5"/>
    <p:sldId id="25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7FF"/>
    <a:srgbClr val="0097CC"/>
    <a:srgbClr val="FF750D"/>
    <a:srgbClr val="D68B1C"/>
    <a:srgbClr val="253600"/>
    <a:srgbClr val="760000"/>
    <a:srgbClr val="FF9E1D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0" y="78"/>
      </p:cViewPr>
      <p:guideLst/>
    </p:cSldViewPr>
  </p:notes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75F76-52A8-45B9-A087-CE87B86C7E8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5FD-DF12-4251-AF38-7A21AB247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1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A3B27-7DA9-4B66-851F-840003CE967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F8C68-2A4E-42C7-9737-56BDEB7B5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2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8C68-2A4E-42C7-9737-56BDEB7B5E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6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8C68-2A4E-42C7-9737-56BDEB7B5E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8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8C68-2A4E-42C7-9737-56BDEB7B5E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8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8C68-2A4E-42C7-9737-56BDEB7B5E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8C68-2A4E-42C7-9737-56BDEB7B5E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24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8C68-2A4E-42C7-9737-56BDEB7B5E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9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497935"/>
            <a:ext cx="763525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261460"/>
            <a:ext cx="763525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2597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093365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093365" cy="4275740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874" y="373441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Swimming in Primary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253" y="4453714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2017 Swim Group Review of Curriculum Swimming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503" y="5053807"/>
            <a:ext cx="3566160" cy="157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833015"/>
            <a:ext cx="8093365" cy="6108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4" y="1596540"/>
            <a:ext cx="8093365" cy="4275740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marL="0" indent="0" algn="l">
              <a:buNone/>
            </a:pPr>
            <a:r>
              <a:rPr lang="en-GB" sz="3200" dirty="0" smtClean="0"/>
              <a:t>Research shows that since 2012 only ??? of 7-11yr olds have met the required swimming standard…</a:t>
            </a:r>
          </a:p>
          <a:p>
            <a:pPr marL="0" indent="0" algn="l">
              <a:buNone/>
            </a:pPr>
            <a:endParaRPr lang="en-GB" sz="3200" dirty="0"/>
          </a:p>
          <a:p>
            <a:pPr marL="0" indent="0" algn="l">
              <a:buNone/>
            </a:pPr>
            <a:r>
              <a:rPr lang="en-GB" sz="3200" dirty="0" smtClean="0"/>
              <a:t>What would your percentage be for the pupils currently in your School?</a:t>
            </a:r>
          </a:p>
          <a:p>
            <a:pPr marL="0" indent="0" algn="l">
              <a:buNone/>
            </a:pPr>
            <a:endParaRPr lang="en-GB" dirty="0"/>
          </a:p>
          <a:p>
            <a:pPr marL="0" indent="0" algn="l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054225"/>
            <a:ext cx="8093075" cy="42767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b="1" i="1" dirty="0"/>
          </a:p>
          <a:p>
            <a:pPr marL="0" indent="0">
              <a:buNone/>
            </a:pPr>
            <a:endParaRPr lang="en-US" sz="1800" b="1" i="1" dirty="0"/>
          </a:p>
          <a:p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047745"/>
              </p:ext>
            </p:extLst>
          </p:nvPr>
        </p:nvGraphicFramePr>
        <p:xfrm>
          <a:off x="907080" y="1291131"/>
          <a:ext cx="7499129" cy="5039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470"/>
                <a:gridCol w="4884189"/>
                <a:gridCol w="1307470"/>
              </a:tblGrid>
              <a:tr h="497844">
                <a:tc>
                  <a:txBody>
                    <a:bodyPr/>
                    <a:lstStyle/>
                    <a:p>
                      <a:r>
                        <a:rPr lang="en-GB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School Groupings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122756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Not currently providing any</a:t>
                      </a:r>
                      <a:r>
                        <a:rPr lang="en-GB" sz="2200" baseline="0" dirty="0" smtClean="0"/>
                        <a:t> curriculum swimming &amp; water safety or not recording any attainment levels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</a:tr>
              <a:tr h="122756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Providing</a:t>
                      </a:r>
                      <a:r>
                        <a:rPr lang="en-GB" sz="2200" baseline="0" dirty="0" smtClean="0"/>
                        <a:t> swimming &amp; water safety but not getting results on any of the 3 NC outcomes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</a:tr>
              <a:tr h="122756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Providing swimming &amp; water safety</a:t>
                      </a:r>
                      <a:r>
                        <a:rPr lang="en-GB" sz="2200" baseline="0" dirty="0" smtClean="0"/>
                        <a:t> &amp; only getting results on the swimming 25m outcome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</a:tr>
              <a:tr h="85929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200" dirty="0" smtClean="0"/>
                        <a:t>Providing</a:t>
                      </a:r>
                      <a:r>
                        <a:rPr lang="en-GB" sz="2200" baseline="0" dirty="0" smtClean="0"/>
                        <a:t> lessons &amp; all children reaching the national curriculum measures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20690" y="2054225"/>
            <a:ext cx="772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26%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320690" y="3276295"/>
            <a:ext cx="772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27%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49416" y="4534207"/>
            <a:ext cx="772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11%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349417" y="5731490"/>
            <a:ext cx="772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36%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19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65195" y="527605"/>
            <a:ext cx="6719019" cy="763525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Three tiers to NC Swimming…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59785" y="1749245"/>
            <a:ext cx="7635250" cy="4275740"/>
          </a:xfrm>
        </p:spPr>
        <p:txBody>
          <a:bodyPr>
            <a:normAutofit lnSpcReduction="10000"/>
          </a:bodyPr>
          <a:lstStyle/>
          <a:p>
            <a:endParaRPr lang="en-US" sz="2000" b="1" dirty="0" smtClean="0"/>
          </a:p>
          <a:p>
            <a:r>
              <a:rPr lang="en-US" sz="3200" dirty="0"/>
              <a:t>S</a:t>
            </a:r>
            <a:r>
              <a:rPr lang="en-US" sz="3200" dirty="0" smtClean="0"/>
              <a:t>wim </a:t>
            </a:r>
            <a:r>
              <a:rPr lang="en-US" sz="3200" dirty="0"/>
              <a:t>competently, confidently </a:t>
            </a:r>
            <a:r>
              <a:rPr lang="en-US" sz="3200" dirty="0" smtClean="0"/>
              <a:t>&amp; </a:t>
            </a:r>
            <a:r>
              <a:rPr lang="en-US" sz="3200" dirty="0"/>
              <a:t>proficiently over a distance of at least </a:t>
            </a:r>
            <a:r>
              <a:rPr lang="en-US" sz="3200" dirty="0" smtClean="0"/>
              <a:t>25m</a:t>
            </a:r>
          </a:p>
          <a:p>
            <a:endParaRPr lang="en-US" sz="3200" dirty="0" smtClean="0"/>
          </a:p>
          <a:p>
            <a:r>
              <a:rPr lang="en-US" sz="3200" dirty="0" smtClean="0"/>
              <a:t>Use </a:t>
            </a:r>
            <a:r>
              <a:rPr lang="en-US" sz="3200" dirty="0"/>
              <a:t>a range of strokes </a:t>
            </a:r>
            <a:r>
              <a:rPr lang="en-US" sz="3200" dirty="0" smtClean="0"/>
              <a:t>effectively</a:t>
            </a:r>
          </a:p>
          <a:p>
            <a:endParaRPr lang="en-GB" sz="3200" dirty="0"/>
          </a:p>
          <a:p>
            <a:r>
              <a:rPr lang="en-US" sz="3200" dirty="0"/>
              <a:t>P</a:t>
            </a:r>
            <a:r>
              <a:rPr lang="en-US" sz="3200" dirty="0" smtClean="0"/>
              <a:t>erform </a:t>
            </a:r>
            <a:r>
              <a:rPr lang="en-US" sz="3200" dirty="0"/>
              <a:t>safe self-rescue in different water-based situations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161180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093365" cy="610820"/>
          </a:xfrm>
        </p:spPr>
        <p:txBody>
          <a:bodyPr>
            <a:noAutofit/>
          </a:bodyPr>
          <a:lstStyle/>
          <a:p>
            <a:r>
              <a:rPr lang="en-GB" dirty="0" smtClean="0"/>
              <a:t>Effective monitoring &amp; evaluation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965" y="1901950"/>
            <a:ext cx="8093365" cy="4275740"/>
          </a:xfrm>
        </p:spPr>
        <p:txBody>
          <a:bodyPr>
            <a:normAutofit/>
          </a:bodyPr>
          <a:lstStyle/>
          <a:p>
            <a:pPr algn="l"/>
            <a:endParaRPr lang="en-GB" dirty="0" smtClean="0"/>
          </a:p>
          <a:p>
            <a:pPr algn="l"/>
            <a:r>
              <a:rPr lang="en-GB" sz="3200" dirty="0" smtClean="0"/>
              <a:t>What are you required to report on now?</a:t>
            </a:r>
          </a:p>
          <a:p>
            <a:pPr algn="l"/>
            <a:endParaRPr lang="en-GB" sz="3200" dirty="0"/>
          </a:p>
          <a:p>
            <a:pPr algn="l"/>
            <a:r>
              <a:rPr lang="en-GB" sz="3200" dirty="0" smtClean="0"/>
              <a:t>What do you envisage needing to report on in the future?</a:t>
            </a:r>
          </a:p>
          <a:p>
            <a:pPr algn="l"/>
            <a:endParaRPr lang="en-GB" sz="3200" dirty="0"/>
          </a:p>
          <a:p>
            <a:pPr algn="l"/>
            <a:r>
              <a:rPr lang="en-GB" sz="3200" dirty="0" smtClean="0"/>
              <a:t>How can we help?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59785" y="680310"/>
            <a:ext cx="6719019" cy="763525"/>
          </a:xfrm>
        </p:spPr>
        <p:txBody>
          <a:bodyPr>
            <a:normAutofit/>
          </a:bodyPr>
          <a:lstStyle/>
          <a:p>
            <a:r>
              <a:rPr lang="en-US" dirty="0"/>
              <a:t>Swim Group </a:t>
            </a:r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4375" y="1443835"/>
            <a:ext cx="8246070" cy="4912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000" b="1" dirty="0" smtClean="0"/>
          </a:p>
          <a:p>
            <a:r>
              <a:rPr lang="en-US" sz="3000" dirty="0" smtClean="0"/>
              <a:t>New </a:t>
            </a:r>
            <a:r>
              <a:rPr lang="en-US" sz="3000" dirty="0"/>
              <a:t>Top-up Swimming </a:t>
            </a:r>
            <a:r>
              <a:rPr lang="en-US" sz="3000" dirty="0" err="1"/>
              <a:t>programme</a:t>
            </a:r>
            <a:endParaRPr lang="en-US" sz="3000" dirty="0"/>
          </a:p>
          <a:p>
            <a:r>
              <a:rPr lang="en-US" sz="3000" dirty="0"/>
              <a:t>Grants to support low-performing (Group 1) sites</a:t>
            </a:r>
          </a:p>
          <a:p>
            <a:r>
              <a:rPr lang="en-US" sz="3000" dirty="0"/>
              <a:t>Curriculum Swimming &amp; Water Safety Resource pack </a:t>
            </a:r>
          </a:p>
          <a:p>
            <a:r>
              <a:rPr lang="en-US" sz="3000" dirty="0"/>
              <a:t>Swimming in next review of the National Curriculum</a:t>
            </a:r>
          </a:p>
          <a:p>
            <a:r>
              <a:rPr lang="en-US" sz="3000" dirty="0"/>
              <a:t>Training for School Teachers</a:t>
            </a:r>
          </a:p>
          <a:p>
            <a:r>
              <a:rPr lang="en-US" sz="3000" dirty="0"/>
              <a:t>Condition to Sports Premium - schools must publish Swimming attainment levels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226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Swimming in Primary Schools</vt:lpstr>
      <vt:lpstr>PowerPoint Presentation</vt:lpstr>
      <vt:lpstr>PowerPoint Presentation</vt:lpstr>
      <vt:lpstr>Three tiers to NC Swimming…</vt:lpstr>
      <vt:lpstr>Effective monitoring &amp; evaluation</vt:lpstr>
      <vt:lpstr>Swim Group recommendations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 M Mann</cp:lastModifiedBy>
  <cp:revision>98</cp:revision>
  <cp:lastPrinted>2017-09-15T13:36:34Z</cp:lastPrinted>
  <dcterms:created xsi:type="dcterms:W3CDTF">2013-08-21T19:17:07Z</dcterms:created>
  <dcterms:modified xsi:type="dcterms:W3CDTF">2017-09-18T13:40:20Z</dcterms:modified>
</cp:coreProperties>
</file>